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2" r:id="rId6"/>
    <p:sldId id="260" r:id="rId7"/>
    <p:sldId id="264" r:id="rId8"/>
    <p:sldId id="271" r:id="rId9"/>
    <p:sldId id="267" r:id="rId10"/>
    <p:sldId id="265" r:id="rId11"/>
    <p:sldId id="274" r:id="rId12"/>
    <p:sldId id="263" r:id="rId13"/>
    <p:sldId id="276" r:id="rId14"/>
    <p:sldId id="270" r:id="rId15"/>
    <p:sldId id="269" r:id="rId16"/>
    <p:sldId id="273" r:id="rId17"/>
    <p:sldId id="268" r:id="rId1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21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55342" autoAdjust="0"/>
  </p:normalViewPr>
  <p:slideViewPr>
    <p:cSldViewPr snapToGrid="0">
      <p:cViewPr varScale="1">
        <p:scale>
          <a:sx n="67" d="100"/>
          <a:sy n="67" d="100"/>
        </p:scale>
        <p:origin x="23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8" name="Shape 28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168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4205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0583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3698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3674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095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6144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latinLnBrk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6338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5796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  <a:p>
            <a:pPr marL="171450" indent="-1714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6210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1117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4709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Hier de verschillen en overeenkomsten tussen de </a:t>
            </a:r>
            <a:r>
              <a:rPr lang="nl-NL" dirty="0" err="1"/>
              <a:t>vpk</a:t>
            </a:r>
            <a:r>
              <a:rPr lang="nl-NL" dirty="0"/>
              <a:t>-</a:t>
            </a:r>
            <a:r>
              <a:rPr lang="nl-NL" dirty="0" err="1"/>
              <a:t>vs</a:t>
            </a:r>
            <a:r>
              <a:rPr lang="nl-NL" dirty="0"/>
              <a:t>-arts overzichtelijk weergegeven.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6547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8830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7513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2778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xfrm>
            <a:off x="1524000" y="1122364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Titeltekst</a:t>
            </a:r>
          </a:p>
        </p:txBody>
      </p:sp>
      <p:sp>
        <p:nvSpPr>
          <p:cNvPr id="1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9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di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7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Afbeelding 4" descr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" y="0"/>
            <a:ext cx="1218882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Titeltekst"/>
          <p:cNvSpPr txBox="1">
            <a:spLocks noGrp="1"/>
          </p:cNvSpPr>
          <p:nvPr>
            <p:ph type="title"/>
          </p:nvPr>
        </p:nvSpPr>
        <p:spPr>
          <a:xfrm>
            <a:off x="4991102" y="390525"/>
            <a:ext cx="6515101" cy="20701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9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367950" y="6217853"/>
            <a:ext cx="369650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bjec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Titeltekst"/>
          <p:cNvSpPr txBox="1">
            <a:spLocks noGrp="1"/>
          </p:cNvSpPr>
          <p:nvPr>
            <p:ph type="title"/>
          </p:nvPr>
        </p:nvSpPr>
        <p:spPr>
          <a:xfrm>
            <a:off x="329553" y="0"/>
            <a:ext cx="11548319" cy="11318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04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314170" y="1385630"/>
            <a:ext cx="11563701" cy="4744585"/>
          </a:xfrm>
          <a:prstGeom prst="rect">
            <a:avLst/>
          </a:prstGeom>
        </p:spPr>
        <p:txBody>
          <a:bodyPr lIns="0" tIns="0" rIns="0" bIns="0"/>
          <a:lstStyle>
            <a:lvl1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marL="814122" indent="-40931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270000" indent="-40005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3pPr>
            <a:lvl4pPr marL="1595702" indent="-268552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marL="1938338" indent="-26670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0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367950" y="6217853"/>
            <a:ext cx="369650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k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iteltekst"/>
          <p:cNvSpPr txBox="1">
            <a:spLocks noGrp="1"/>
          </p:cNvSpPr>
          <p:nvPr>
            <p:ph type="title"/>
          </p:nvPr>
        </p:nvSpPr>
        <p:spPr>
          <a:xfrm>
            <a:off x="963085" y="4406901"/>
            <a:ext cx="10363201" cy="1362076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4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14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963085" y="2906713"/>
            <a:ext cx="10363201" cy="150018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1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367950" y="6217853"/>
            <a:ext cx="369650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van twe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iteltekst"/>
          <p:cNvSpPr txBox="1">
            <a:spLocks noGrp="1"/>
          </p:cNvSpPr>
          <p:nvPr>
            <p:ph type="title"/>
          </p:nvPr>
        </p:nvSpPr>
        <p:spPr>
          <a:xfrm>
            <a:off x="450851" y="190500"/>
            <a:ext cx="11355389" cy="9413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24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510117" y="1525587"/>
            <a:ext cx="5530851" cy="4418014"/>
          </a:xfrm>
          <a:prstGeom prst="rect">
            <a:avLst/>
          </a:prstGeom>
        </p:spPr>
        <p:txBody>
          <a:bodyPr lIns="0" tIns="0" rIns="0" bIns="0"/>
          <a:lstStyle>
            <a:lvl1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marL="814122" indent="-40931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350010" indent="-48006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3pPr>
            <a:lvl4pPr marL="1685220" indent="-35807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marL="2027238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2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367950" y="6217853"/>
            <a:ext cx="369650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elijking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iteltekst"/>
          <p:cNvSpPr txBox="1">
            <a:spLocks noGrp="1"/>
          </p:cNvSpPr>
          <p:nvPr>
            <p:ph type="title"/>
          </p:nvPr>
        </p:nvSpPr>
        <p:spPr>
          <a:xfrm>
            <a:off x="609600" y="274640"/>
            <a:ext cx="10972800" cy="1143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34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5" name="Tijdelijke aanduiding voor tekst 4"/>
          <p:cNvSpPr>
            <a:spLocks noGrp="1"/>
          </p:cNvSpPr>
          <p:nvPr>
            <p:ph type="body" sz="quarter" idx="21"/>
          </p:nvPr>
        </p:nvSpPr>
        <p:spPr>
          <a:xfrm>
            <a:off x="6193368" y="1535112"/>
            <a:ext cx="5389035" cy="63976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cs typeface="Arial"/>
                <a:sym typeface="Arial"/>
              </a:defRPr>
            </a:lvl1pPr>
          </a:lstStyle>
          <a:p>
            <a:pPr marL="0" indent="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3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367950" y="6217853"/>
            <a:ext cx="369650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Titeltekst"/>
          <p:cNvSpPr txBox="1">
            <a:spLocks noGrp="1"/>
          </p:cNvSpPr>
          <p:nvPr>
            <p:ph type="title"/>
          </p:nvPr>
        </p:nvSpPr>
        <p:spPr>
          <a:xfrm>
            <a:off x="450851" y="190500"/>
            <a:ext cx="11355389" cy="9413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4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367950" y="6217853"/>
            <a:ext cx="369650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367950" y="6217853"/>
            <a:ext cx="369650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met bijschrif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Titeltekst"/>
          <p:cNvSpPr txBox="1"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62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4"/>
          </a:xfrm>
          <a:prstGeom prst="rect">
            <a:avLst/>
          </a:prstGeom>
        </p:spPr>
        <p:txBody>
          <a:bodyPr lIns="0" tIns="0" rIns="0" bIns="0"/>
          <a:lstStyle>
            <a:lvl1pPr marL="290513" indent="-290513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805769" indent="-400957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327150" indent="-457200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1695450" indent="-368300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037398" indent="-365760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63" name="Tijdelijke aanduiding voor tekst 3"/>
          <p:cNvSpPr>
            <a:spLocks noGrp="1"/>
          </p:cNvSpPr>
          <p:nvPr>
            <p:ph type="body" sz="half" idx="21"/>
          </p:nvPr>
        </p:nvSpPr>
        <p:spPr>
          <a:xfrm>
            <a:off x="609600" y="1435103"/>
            <a:ext cx="4011085" cy="46910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cs typeface="Arial"/>
                <a:sym typeface="Arial"/>
              </a:defRPr>
            </a:lvl1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367950" y="6217853"/>
            <a:ext cx="369650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fbeelding met bijschrif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Titeltekst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1" cy="566738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73" name="Tijdelijke aanduiding voor afbeelding 2"/>
          <p:cNvSpPr>
            <a:spLocks noGrp="1"/>
          </p:cNvSpPr>
          <p:nvPr>
            <p:ph type="pic" sz="half" idx="21"/>
          </p:nvPr>
        </p:nvSpPr>
        <p:spPr>
          <a:xfrm>
            <a:off x="2389717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4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2389717" y="5367339"/>
            <a:ext cx="7315201" cy="8048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7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367950" y="6217853"/>
            <a:ext cx="369650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Verticale titel en teks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7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Afbeelding 4" descr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" y="0"/>
            <a:ext cx="1218882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367950" y="6217853"/>
            <a:ext cx="369650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1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Afbeelding 4" descr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Titeltekst"/>
          <p:cNvSpPr txBox="1">
            <a:spLocks noGrp="1"/>
          </p:cNvSpPr>
          <p:nvPr>
            <p:ph type="title"/>
          </p:nvPr>
        </p:nvSpPr>
        <p:spPr>
          <a:xfrm>
            <a:off x="4991102" y="390525"/>
            <a:ext cx="6515101" cy="20701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9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367950" y="6217853"/>
            <a:ext cx="369650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Titeltekst"/>
          <p:cNvSpPr txBox="1">
            <a:spLocks noGrp="1"/>
          </p:cNvSpPr>
          <p:nvPr>
            <p:ph type="title"/>
          </p:nvPr>
        </p:nvSpPr>
        <p:spPr>
          <a:xfrm>
            <a:off x="329553" y="0"/>
            <a:ext cx="11548319" cy="11318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02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314170" y="1385630"/>
            <a:ext cx="11563701" cy="4744585"/>
          </a:xfrm>
          <a:prstGeom prst="rect">
            <a:avLst/>
          </a:prstGeom>
        </p:spPr>
        <p:txBody>
          <a:bodyPr lIns="0" tIns="0" rIns="0" bIns="0"/>
          <a:lstStyle>
            <a:lvl1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marL="814122" indent="-40931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270000" indent="-40005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3pPr>
            <a:lvl4pPr marL="1595702" indent="-268552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marL="1938338" indent="-26670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0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367950" y="6217853"/>
            <a:ext cx="369650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Titeltekst"/>
          <p:cNvSpPr txBox="1">
            <a:spLocks noGrp="1"/>
          </p:cNvSpPr>
          <p:nvPr>
            <p:ph type="title"/>
          </p:nvPr>
        </p:nvSpPr>
        <p:spPr>
          <a:xfrm>
            <a:off x="963085" y="4406901"/>
            <a:ext cx="10363201" cy="1362076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4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1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963085" y="2906713"/>
            <a:ext cx="10363201" cy="150018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1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367950" y="6217853"/>
            <a:ext cx="369650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Titeltekst"/>
          <p:cNvSpPr txBox="1">
            <a:spLocks noGrp="1"/>
          </p:cNvSpPr>
          <p:nvPr>
            <p:ph type="title"/>
          </p:nvPr>
        </p:nvSpPr>
        <p:spPr>
          <a:xfrm>
            <a:off x="450851" y="190500"/>
            <a:ext cx="11355389" cy="9413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22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510117" y="1525587"/>
            <a:ext cx="5530851" cy="4418014"/>
          </a:xfrm>
          <a:prstGeom prst="rect">
            <a:avLst/>
          </a:prstGeom>
        </p:spPr>
        <p:txBody>
          <a:bodyPr lIns="0" tIns="0" rIns="0" bIns="0"/>
          <a:lstStyle>
            <a:lvl1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marL="814122" indent="-40931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350010" indent="-48006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3pPr>
            <a:lvl4pPr marL="1685220" indent="-35807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marL="2027238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2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367950" y="6217853"/>
            <a:ext cx="369650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Titeltekst"/>
          <p:cNvSpPr txBox="1">
            <a:spLocks noGrp="1"/>
          </p:cNvSpPr>
          <p:nvPr>
            <p:ph type="title"/>
          </p:nvPr>
        </p:nvSpPr>
        <p:spPr>
          <a:xfrm>
            <a:off x="609600" y="274640"/>
            <a:ext cx="10972800" cy="1143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3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33" name="Tijdelijke aanduiding voor tekst 4"/>
          <p:cNvSpPr>
            <a:spLocks noGrp="1"/>
          </p:cNvSpPr>
          <p:nvPr>
            <p:ph type="body" sz="quarter" idx="21"/>
          </p:nvPr>
        </p:nvSpPr>
        <p:spPr>
          <a:xfrm>
            <a:off x="6193368" y="1535112"/>
            <a:ext cx="5389035" cy="63976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cs typeface="Arial"/>
                <a:sym typeface="Arial"/>
              </a:defRPr>
            </a:lvl1pPr>
          </a:lstStyle>
          <a:p>
            <a:pPr marL="0" indent="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367950" y="6217853"/>
            <a:ext cx="369650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Titeltekst"/>
          <p:cNvSpPr txBox="1">
            <a:spLocks noGrp="1"/>
          </p:cNvSpPr>
          <p:nvPr>
            <p:ph type="title"/>
          </p:nvPr>
        </p:nvSpPr>
        <p:spPr>
          <a:xfrm>
            <a:off x="450851" y="190500"/>
            <a:ext cx="11355389" cy="9413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4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367950" y="6217853"/>
            <a:ext cx="369650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367950" y="6217853"/>
            <a:ext cx="369650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Titeltekst"/>
          <p:cNvSpPr txBox="1"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60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4"/>
          </a:xfrm>
          <a:prstGeom prst="rect">
            <a:avLst/>
          </a:prstGeom>
        </p:spPr>
        <p:txBody>
          <a:bodyPr lIns="0" tIns="0" rIns="0" bIns="0"/>
          <a:lstStyle>
            <a:lvl1pPr marL="290513" indent="-290513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805769" indent="-400957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327150" indent="-457200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1695450" indent="-368300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037398" indent="-365760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61" name="Tijdelijke aanduiding voor tekst 3"/>
          <p:cNvSpPr>
            <a:spLocks noGrp="1"/>
          </p:cNvSpPr>
          <p:nvPr>
            <p:ph type="body" sz="half" idx="21"/>
          </p:nvPr>
        </p:nvSpPr>
        <p:spPr>
          <a:xfrm>
            <a:off x="609600" y="1435103"/>
            <a:ext cx="4011085" cy="46910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cs typeface="Arial"/>
                <a:sym typeface="Arial"/>
              </a:defRPr>
            </a:lvl1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6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367950" y="6217853"/>
            <a:ext cx="369650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Titeltekst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1" cy="566738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71" name="Tijdelijke aanduiding voor afbeelding 2"/>
          <p:cNvSpPr>
            <a:spLocks noGrp="1"/>
          </p:cNvSpPr>
          <p:nvPr>
            <p:ph type="pic" sz="half" idx="21"/>
          </p:nvPr>
        </p:nvSpPr>
        <p:spPr>
          <a:xfrm>
            <a:off x="2389717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2389717" y="5367339"/>
            <a:ext cx="7315201" cy="8048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7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367950" y="6217853"/>
            <a:ext cx="369650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Afbeelding 4" descr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367950" y="6217853"/>
            <a:ext cx="369650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kst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Titeltekst</a:t>
            </a:r>
          </a:p>
        </p:txBody>
      </p:sp>
      <p:sp>
        <p:nvSpPr>
          <p:cNvPr id="30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9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tekst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8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9788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9" name="Tijdelijke aanduiding voor tekst 4"/>
          <p:cNvSpPr>
            <a:spLocks noGrp="1"/>
          </p:cNvSpPr>
          <p:nvPr>
            <p:ph type="body" sz="quarter" idx="21"/>
          </p:nvPr>
        </p:nvSpPr>
        <p:spPr>
          <a:xfrm>
            <a:off x="6172201" y="1681165"/>
            <a:ext cx="5183188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eltekst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Titeltekst</a:t>
            </a:r>
          </a:p>
        </p:txBody>
      </p:sp>
      <p:sp>
        <p:nvSpPr>
          <p:cNvPr id="73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7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4" name="Tijdelijke aanduiding voor tekst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eltekst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Titeltekst</a:t>
            </a:r>
          </a:p>
        </p:txBody>
      </p:sp>
      <p:sp>
        <p:nvSpPr>
          <p:cNvPr id="83" name="Tijdelijke aanduiding voor afbeelding 2"/>
          <p:cNvSpPr>
            <a:spLocks noGrp="1"/>
          </p:cNvSpPr>
          <p:nvPr>
            <p:ph type="pic" sz="half" idx="21"/>
          </p:nvPr>
        </p:nvSpPr>
        <p:spPr>
          <a:xfrm>
            <a:off x="5183187" y="987427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9789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8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0984151" y="6400415"/>
            <a:ext cx="369650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zorgmasters.nl/uitgelicht/effecten-overheidsbeleid-op-inzet-pa-en-v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imeo.com/77423799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2025_template publieksdag_01.jpg" descr="2025_template publieksdag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Rectangle 2"/>
          <p:cNvSpPr txBox="1"/>
          <p:nvPr/>
        </p:nvSpPr>
        <p:spPr>
          <a:xfrm>
            <a:off x="3539222" y="3683002"/>
            <a:ext cx="6664961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30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1pPr>
          </a:lstStyle>
          <a:p>
            <a:r>
              <a:t>Zaterdag 15 maart 2025</a:t>
            </a:r>
          </a:p>
        </p:txBody>
      </p:sp>
      <p:pic>
        <p:nvPicPr>
          <p:cNvPr id="7" name="Afbeelding 6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24B7B29B-3C19-4F03-78D0-A19A16CC4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802" y="5971004"/>
            <a:ext cx="1333632" cy="41776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45307B9-3BB0-498B-9EF2-CF641D81BD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717"/>
          <a:stretch/>
        </p:blipFill>
        <p:spPr>
          <a:xfrm>
            <a:off x="381000" y="106680"/>
            <a:ext cx="10287000" cy="598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8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439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nl-NL" dirty="0"/>
              <a:t>Gespreksagenda Hersentumoren</a:t>
            </a:r>
            <a:endParaRPr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D7CDD1D-A054-4F44-8F70-38E559B38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133" y="4283455"/>
            <a:ext cx="3638550" cy="12573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1A20D93-B374-4DC1-80D2-3A577E3D54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476" y="2144872"/>
            <a:ext cx="2305050" cy="19812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0501177-B0DD-41BC-9B5F-55834DC3B4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64102">
            <a:off x="7415430" y="686759"/>
            <a:ext cx="3748088" cy="583650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1F33BA3-4E56-4B6B-83BB-7D1549D654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16103">
            <a:off x="6510815" y="382853"/>
            <a:ext cx="3724275" cy="5810429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978AB467-6D23-4AB1-B31D-E5A172A2B3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4789" y="379306"/>
            <a:ext cx="3868103" cy="601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6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Wijzig tekst: klik 2x"/>
          <p:cNvSpPr txBox="1">
            <a:spLocks noGrp="1"/>
          </p:cNvSpPr>
          <p:nvPr>
            <p:ph type="body" idx="4294967295"/>
          </p:nvPr>
        </p:nvSpPr>
        <p:spPr>
          <a:xfrm>
            <a:off x="381000" y="1385630"/>
            <a:ext cx="11430000" cy="474458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dirty="0"/>
          </a:p>
        </p:txBody>
      </p:sp>
      <p:sp>
        <p:nvSpPr>
          <p:cNvPr id="312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nl-NL" dirty="0"/>
              <a:t>Wat betekent dit nu</a:t>
            </a:r>
            <a:endParaRPr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B0D0046-6E92-4A6A-83DA-AE1DE75F8D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375" y="1131887"/>
            <a:ext cx="6778798" cy="499832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BA147C4-6D52-4369-BB33-0B1ACE034E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61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0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5" y="146957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nl-NL" dirty="0"/>
              <a:t>Aan wie stelt u de vraag of legt u uw zorgen neer? </a:t>
            </a:r>
            <a:endParaRPr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DBC71B7-C277-42A2-891F-A2FB6C372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961" y="1700893"/>
            <a:ext cx="2762250" cy="31623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4BFC979-2B9D-4042-9F5D-37C42A50BF2F}"/>
              </a:ext>
            </a:extLst>
          </p:cNvPr>
          <p:cNvSpPr txBox="1"/>
          <p:nvPr/>
        </p:nvSpPr>
        <p:spPr>
          <a:xfrm>
            <a:off x="4278086" y="2334986"/>
            <a:ext cx="5927271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nl-NL"/>
              <a:t>Bedenk eerst wat is er precies aan de hand?</a:t>
            </a:r>
          </a:p>
          <a:p>
            <a:r>
              <a:rPr lang="nl-NL"/>
              <a:t>Kan ik het zelf oplossen?</a:t>
            </a:r>
          </a:p>
          <a:p>
            <a:r>
              <a:rPr lang="nl-NL"/>
              <a:t>Zo niet, wie bel ik dan of vraag ik om raad?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526B954-3F9D-4507-AB3B-701AB218C0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8086" y="3575957"/>
            <a:ext cx="279082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6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0EEC6BF-B569-498B-8814-A1ADB08A6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83" y="1356360"/>
            <a:ext cx="2786610" cy="3617941"/>
          </a:xfrm>
          <a:prstGeom prst="rect">
            <a:avLst/>
          </a:prstGeom>
        </p:spPr>
      </p:pic>
      <p:sp>
        <p:nvSpPr>
          <p:cNvPr id="312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nl-NL" dirty="0"/>
              <a:t>Maar verpleegkundig specialist doet nog veel meer.. 			</a:t>
            </a:r>
            <a:endParaRPr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6D395B2-3F37-41BB-A2D0-47D4A22F97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757" y="1244856"/>
            <a:ext cx="4713514" cy="353513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E45B578-7868-49A0-8B56-0D376ED59551}"/>
              </a:ext>
            </a:extLst>
          </p:cNvPr>
          <p:cNvSpPr txBox="1"/>
          <p:nvPr/>
        </p:nvSpPr>
        <p:spPr>
          <a:xfrm>
            <a:off x="7562544" y="5105213"/>
            <a:ext cx="4460727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Ondersteunen van patiënten initiatieven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78A0183-4EB2-4B8D-B530-8C3E193EDC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76" y="1849013"/>
            <a:ext cx="2926897" cy="3902529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EB229931-3F6A-4A56-B8CE-1029AFA2CA09}"/>
              </a:ext>
            </a:extLst>
          </p:cNvPr>
          <p:cNvSpPr txBox="1"/>
          <p:nvPr/>
        </p:nvSpPr>
        <p:spPr>
          <a:xfrm>
            <a:off x="914400" y="5088225"/>
            <a:ext cx="4460727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Spreken op congressen</a:t>
            </a:r>
          </a:p>
        </p:txBody>
      </p:sp>
    </p:spTree>
    <p:extLst>
      <p:ext uri="{BB962C8B-B14F-4D97-AF65-F5344CB8AC3E}">
        <p14:creationId xmlns:p14="http://schemas.microsoft.com/office/powerpoint/2010/main" val="416341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8D453DDE-4EFA-42E3-8F4A-22BF40A88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47" y="1241758"/>
            <a:ext cx="3274582" cy="556761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5C8EFAA-0EBB-4177-BAC9-B30D97FA80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1080" y="1188371"/>
            <a:ext cx="2723712" cy="5567618"/>
          </a:xfrm>
          <a:prstGeom prst="rect">
            <a:avLst/>
          </a:prstGeom>
        </p:spPr>
      </p:pic>
      <p:sp>
        <p:nvSpPr>
          <p:cNvPr id="312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nl-NL" dirty="0"/>
              <a:t>Poster presentaties van eigen onderzoek</a:t>
            </a:r>
            <a:endParaRPr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CD45F5A-FE3D-44B4-BC4F-97E296F73F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5443" y="1241758"/>
            <a:ext cx="3242643" cy="54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3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3534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17E174A-067E-4C5C-A18A-043CAAD38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278" y="1801352"/>
            <a:ext cx="5135362" cy="3616453"/>
          </a:xfrm>
          <a:prstGeom prst="rect">
            <a:avLst/>
          </a:prstGeom>
        </p:spPr>
      </p:pic>
      <p:sp>
        <p:nvSpPr>
          <p:cNvPr id="312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endParaRPr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49C43C0-4D09-4A10-84F8-95BC2D2845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144" y="1266079"/>
            <a:ext cx="4266441" cy="4581413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DB58844-13AD-4B8F-91B8-203DC4887036}"/>
              </a:ext>
            </a:extLst>
          </p:cNvPr>
          <p:cNvSpPr txBox="1"/>
          <p:nvPr/>
        </p:nvSpPr>
        <p:spPr>
          <a:xfrm>
            <a:off x="964144" y="1346969"/>
            <a:ext cx="307071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Ondersteunen in onderzoek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B12C4B9-BF82-4B65-AAB2-A360B2751456}"/>
              </a:ext>
            </a:extLst>
          </p:cNvPr>
          <p:cNvSpPr txBox="1"/>
          <p:nvPr/>
        </p:nvSpPr>
        <p:spPr>
          <a:xfrm>
            <a:off x="6050747" y="5952638"/>
            <a:ext cx="5957719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Organiseren van Patiënten ochtenden / mantelzorgdag</a:t>
            </a:r>
          </a:p>
        </p:txBody>
      </p:sp>
    </p:spTree>
    <p:extLst>
      <p:ext uri="{BB962C8B-B14F-4D97-AF65-F5344CB8AC3E}">
        <p14:creationId xmlns:p14="http://schemas.microsoft.com/office/powerpoint/2010/main" val="187260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nl-NL" dirty="0"/>
              <a:t>Take home </a:t>
            </a:r>
            <a:r>
              <a:rPr lang="nl-NL" dirty="0" err="1"/>
              <a:t>message</a:t>
            </a:r>
            <a:endParaRPr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75A6CBC-3487-4C48-96BA-72DBFEB389FF}"/>
              </a:ext>
            </a:extLst>
          </p:cNvPr>
          <p:cNvSpPr txBox="1"/>
          <p:nvPr/>
        </p:nvSpPr>
        <p:spPr>
          <a:xfrm>
            <a:off x="1888673" y="2710542"/>
            <a:ext cx="9160327" cy="27392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3200" dirty="0"/>
              <a:t>De verpleegkundig specialist: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nl-NL" sz="2800" dirty="0"/>
              <a:t>Lid van het team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nl-NL" sz="2800" dirty="0"/>
              <a:t>Coördinerende verbindende rol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nl-NL" sz="2800" dirty="0"/>
              <a:t>Laagdrempelig te benaderen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nl-NL" sz="2800" dirty="0"/>
              <a:t>Patiënt kan alles met de verpleegkundig specialist bespreken </a:t>
            </a:r>
          </a:p>
        </p:txBody>
      </p:sp>
    </p:spTree>
    <p:extLst>
      <p:ext uri="{BB962C8B-B14F-4D97-AF65-F5344CB8AC3E}">
        <p14:creationId xmlns:p14="http://schemas.microsoft.com/office/powerpoint/2010/main" val="383094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Rectangle 2"/>
          <p:cNvSpPr txBox="1"/>
          <p:nvPr/>
        </p:nvSpPr>
        <p:spPr>
          <a:xfrm>
            <a:off x="1603948" y="1849180"/>
            <a:ext cx="9533743" cy="3539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>
                <a:solidFill>
                  <a:srgbClr val="75212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endParaRPr lang="nl-NL" dirty="0"/>
          </a:p>
          <a:p>
            <a:r>
              <a:rPr lang="nl-NL" dirty="0"/>
              <a:t>Wat kan een verpleegkundig specialist voor u doen?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dirty="0"/>
          </a:p>
        </p:txBody>
      </p:sp>
      <p:sp>
        <p:nvSpPr>
          <p:cNvPr id="295" name="Rectangle 6"/>
          <p:cNvSpPr txBox="1"/>
          <p:nvPr/>
        </p:nvSpPr>
        <p:spPr>
          <a:xfrm>
            <a:off x="3543302" y="3626903"/>
            <a:ext cx="4794885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75212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endParaRPr lang="nl-NL" dirty="0"/>
          </a:p>
          <a:p>
            <a:endParaRPr lang="nl-NL" dirty="0"/>
          </a:p>
          <a:p>
            <a:r>
              <a:rPr lang="nl-NL" dirty="0"/>
              <a:t>Lea van Baest- Verhulst </a:t>
            </a:r>
            <a:endParaRPr dirty="0"/>
          </a:p>
        </p:txBody>
      </p:sp>
      <p:sp>
        <p:nvSpPr>
          <p:cNvPr id="296" name="Rectangle 7"/>
          <p:cNvSpPr txBox="1"/>
          <p:nvPr/>
        </p:nvSpPr>
        <p:spPr>
          <a:xfrm>
            <a:off x="3543302" y="4088568"/>
            <a:ext cx="7294589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75212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endParaRPr lang="nl-NL" dirty="0"/>
          </a:p>
          <a:p>
            <a:endParaRPr lang="nl-NL" dirty="0"/>
          </a:p>
          <a:p>
            <a:r>
              <a:rPr lang="nl-NL" i="1" dirty="0"/>
              <a:t>Verpleegkundig specialist neuro-oncologie ETZ Tilburg</a:t>
            </a:r>
            <a:endParaRPr i="1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2025_template publieksdag_02.jpg" descr="2025_template publieksdag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Wijzig tekst: klik 2x"/>
          <p:cNvSpPr txBox="1">
            <a:spLocks noGrp="1"/>
          </p:cNvSpPr>
          <p:nvPr>
            <p:ph type="body" idx="4294967295"/>
          </p:nvPr>
        </p:nvSpPr>
        <p:spPr>
          <a:xfrm>
            <a:off x="381000" y="2075178"/>
            <a:ext cx="11430000" cy="339623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-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Ontstaan van het beroep verpleegkundig specialist</a:t>
            </a:r>
          </a:p>
          <a:p>
            <a:pPr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-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Verpleegkundige - verpleegkundig specialist - medisch specialist</a:t>
            </a:r>
          </a:p>
          <a:p>
            <a:pPr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-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Bevoegdheden en werkzaamheden van de verpleegkundig specialist </a:t>
            </a:r>
          </a:p>
          <a:p>
            <a:pPr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-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Waar komt u de verpleegkundig specialist neuro-oncologie tegen?</a:t>
            </a:r>
          </a:p>
          <a:p>
            <a:pPr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-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Hoe ziet dit er in de praktijk uit? </a:t>
            </a:r>
          </a:p>
          <a:p>
            <a:pPr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-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Met welke vragen / klachten neemt u contact op met de verpleegkundig specialist </a:t>
            </a:r>
          </a:p>
          <a:p>
            <a:pPr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-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dirty="0"/>
          </a:p>
          <a:p>
            <a: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dirty="0"/>
          </a:p>
        </p:txBody>
      </p:sp>
      <p:sp>
        <p:nvSpPr>
          <p:cNvPr id="300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nl-NL" dirty="0"/>
              <a:t>Inhoud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</p:pic>
      <p:sp>
        <p:nvSpPr>
          <p:cNvPr id="304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nl-NL" dirty="0"/>
              <a:t>Ontstaan van het beroep verpleegkundig specialist </a:t>
            </a:r>
            <a:endParaRPr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249EA65-EAF6-46BA-906A-19A5E67BB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06" y="1093335"/>
            <a:ext cx="12192000" cy="5726112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71032B79-5EF8-45D6-B256-AEB9E0C6B77F}"/>
              </a:ext>
            </a:extLst>
          </p:cNvPr>
          <p:cNvSpPr/>
          <p:nvPr/>
        </p:nvSpPr>
        <p:spPr>
          <a:xfrm>
            <a:off x="734785" y="2136339"/>
            <a:ext cx="1082584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alibri" panose="020F0502020204030204" pitchFamily="34" charset="0"/>
              <a:buChar char="₋"/>
            </a:pPr>
            <a:r>
              <a:rPr lang="nl-NL" sz="2400" dirty="0"/>
              <a:t>Zorg te verbeteren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endParaRPr lang="nl-NL" sz="2400" dirty="0"/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nl-NL" sz="2400" dirty="0"/>
              <a:t>Te kort aan medische specialisten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endParaRPr lang="nl-NL" sz="2400" dirty="0"/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nl-NL" sz="2400" dirty="0"/>
              <a:t>Pionierswerk: Ervaren verpleegkundigen specialiseerde zich in bepaalde aspecten binnen de zorg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endParaRPr lang="nl-NL" sz="2400" dirty="0"/>
          </a:p>
          <a:p>
            <a:pPr marL="285750" indent="-285750">
              <a:buFont typeface="Calibri" panose="020F0502020204030204" pitchFamily="34" charset="0"/>
              <a:buChar char="₋"/>
            </a:pPr>
            <a:r>
              <a:rPr lang="nl-NL" sz="2400" dirty="0"/>
              <a:t>Mei 2024; ruim 5650 </a:t>
            </a:r>
            <a:r>
              <a:rPr lang="nl-NL" sz="2400" dirty="0" err="1"/>
              <a:t>VS’en</a:t>
            </a:r>
            <a:r>
              <a:rPr lang="nl-NL" sz="2400" dirty="0"/>
              <a:t> aan het werk, 1200 in opleiding</a:t>
            </a:r>
          </a:p>
          <a:p>
            <a:pPr marL="285750" indent="-285750">
              <a:buFont typeface="Calibri" panose="020F0502020204030204" pitchFamily="34" charset="0"/>
              <a:buChar char="₋"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pPr algn="r"/>
            <a:r>
              <a:rPr lang="nl-NL" dirty="0"/>
              <a:t>		https://zorgmasters.nl/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Wijzig tekst: klik 2x"/>
          <p:cNvSpPr txBox="1">
            <a:spLocks noGrp="1"/>
          </p:cNvSpPr>
          <p:nvPr>
            <p:ph type="body" idx="4294967295"/>
          </p:nvPr>
        </p:nvSpPr>
        <p:spPr>
          <a:xfrm>
            <a:off x="381000" y="1385630"/>
            <a:ext cx="11430000" cy="4744585"/>
          </a:xfrm>
          <a:prstGeom prst="rect">
            <a:avLst/>
          </a:prstGeom>
        </p:spPr>
        <p:txBody>
          <a:bodyPr lIns="0" tIns="0" rIns="0" bIns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-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dirty="0"/>
          </a:p>
          <a:p>
            <a:pPr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-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Kwaliteit van zorg </a:t>
            </a:r>
          </a:p>
          <a:p>
            <a:pPr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-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Kosteneffectiviteit</a:t>
            </a:r>
          </a:p>
          <a:p>
            <a:pPr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-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Opleiding en competenties</a:t>
            </a:r>
          </a:p>
          <a:p>
            <a:pPr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-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>
                <a:solidFill>
                  <a:srgbClr val="752120"/>
                </a:solidFill>
              </a:rPr>
              <a:t>Samenwerking in de zorg</a:t>
            </a:r>
          </a:p>
          <a:p>
            <a:pPr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-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sz="1400" b="1" u="sng" dirty="0">
              <a:sym typeface="Montserrat ExtraLight"/>
              <a:hlinkClick r:id="rId4" tooltip="Effecten overheidsbeleid op inzet PA en VS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-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sz="1400" b="1" u="sng" dirty="0">
              <a:sym typeface="Montserrat ExtraLight"/>
              <a:hlinkClick r:id="rId4" tooltip="Effecten overheidsbeleid op inzet PA en VS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-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sz="1400" b="1" u="sng" dirty="0">
              <a:sym typeface="Montserrat ExtraLight"/>
              <a:hlinkClick r:id="rId4" tooltip="Effecten overheidsbeleid op inzet PA en VS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-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sz="1400" b="1" u="sng" dirty="0">
              <a:sym typeface="Montserrat ExtraLight"/>
              <a:hlinkClick r:id="rId4" tooltip="Effecten overheidsbeleid op inzet PA en VS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-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sz="1400" b="1" u="sng" dirty="0">
              <a:sym typeface="Montserrat ExtraLight"/>
              <a:hlinkClick r:id="rId4" tooltip="Effecten overheidsbeleid op inzet PA en VS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sz="1400" b="1" u="sng" dirty="0">
              <a:sym typeface="Montserrat ExtraLight"/>
              <a:hlinkClick r:id="rId4" tooltip="Effecten overheidsbeleid op inzet PA en VS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r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None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sz="1400" dirty="0">
                <a:solidFill>
                  <a:srgbClr val="752120"/>
                </a:solidFill>
                <a:sym typeface="Montserrat ExtraLight"/>
                <a:hlinkClick r:id="rId4" tooltip="Effecten overheidsbeleid op inzet PA en V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Effecten overheidsbeleid op inzet PA en VS</a:t>
            </a:r>
            <a:endParaRPr lang="nl-NL" sz="1400" dirty="0">
              <a:solidFill>
                <a:srgbClr val="752120"/>
              </a:solidFill>
            </a:endParaRPr>
          </a:p>
        </p:txBody>
      </p:sp>
      <p:sp>
        <p:nvSpPr>
          <p:cNvPr id="312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nl-NL" dirty="0"/>
              <a:t>De toegevoegde waarde van de verpleegkundig specialist </a:t>
            </a:r>
            <a:endParaRPr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8CF0016-8CC6-487D-B230-B0297D3EBF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385630"/>
            <a:ext cx="5504839" cy="366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5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Wijzig tekst: klik 2x"/>
          <p:cNvSpPr txBox="1">
            <a:spLocks noGrp="1"/>
          </p:cNvSpPr>
          <p:nvPr>
            <p:ph type="body" idx="4294967295"/>
          </p:nvPr>
        </p:nvSpPr>
        <p:spPr>
          <a:xfrm>
            <a:off x="381000" y="1385630"/>
            <a:ext cx="11430000" cy="474458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dirty="0">
              <a:hlinkClick r:id="rId4"/>
            </a:endParaRPr>
          </a:p>
          <a:p>
            <a:endParaRPr lang="nl-NL" dirty="0">
              <a:hlinkClick r:id="rId4"/>
            </a:endParaRPr>
          </a:p>
          <a:p>
            <a:endParaRPr lang="nl-NL" dirty="0">
              <a:hlinkClick r:id="rId4"/>
            </a:endParaRPr>
          </a:p>
          <a:p>
            <a:endParaRPr lang="nl-NL" dirty="0">
              <a:hlinkClick r:id="rId4"/>
            </a:endParaRPr>
          </a:p>
          <a:p>
            <a:pPr marL="0" indent="0">
              <a:buNone/>
            </a:pPr>
            <a:r>
              <a:rPr lang="nl-NL" dirty="0">
                <a:hlinkClick r:id="rId4"/>
              </a:rPr>
              <a:t> https://vimeo.com/774237996</a:t>
            </a:r>
            <a:r>
              <a:rPr lang="nl-NL" dirty="0"/>
              <a:t> </a:t>
            </a:r>
          </a:p>
          <a:p>
            <a: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dirty="0"/>
          </a:p>
        </p:txBody>
      </p:sp>
      <p:sp>
        <p:nvSpPr>
          <p:cNvPr id="308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nl-NL" dirty="0"/>
              <a:t>Verpleegkundig specialist in de zorg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F90B932-BC0B-43B1-A9EC-535F64F272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669"/>
          <a:stretch/>
        </p:blipFill>
        <p:spPr>
          <a:xfrm>
            <a:off x="2062752" y="1233979"/>
            <a:ext cx="9885408" cy="5540468"/>
          </a:xfrm>
          <a:prstGeom prst="rect">
            <a:avLst/>
          </a:prstGeom>
        </p:spPr>
      </p:pic>
      <p:sp>
        <p:nvSpPr>
          <p:cNvPr id="312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 anchor="ctr">
            <a:normAutofit fontScale="90000"/>
          </a:bodyPr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br>
              <a:rPr lang="nl-NL" dirty="0"/>
            </a:br>
            <a:r>
              <a:rPr lang="nl-NL" dirty="0"/>
              <a:t>Verpleegkundige - verpleegkundig specialist - medisch specialist</a:t>
            </a:r>
            <a:br>
              <a:rPr lang="nl-NL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433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7BEEDD64-44D4-40FA-AAB5-9523ACADF4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01" b="25816"/>
          <a:stretch/>
        </p:blipFill>
        <p:spPr>
          <a:xfrm>
            <a:off x="3537679" y="1109790"/>
            <a:ext cx="6047192" cy="5546236"/>
          </a:xfrm>
          <a:prstGeom prst="rect">
            <a:avLst/>
          </a:prstGeom>
        </p:spPr>
      </p:pic>
      <p:sp>
        <p:nvSpPr>
          <p:cNvPr id="312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nl-NL" dirty="0"/>
              <a:t>Waar komt u verpleegkundig specialist </a:t>
            </a:r>
            <a:r>
              <a:rPr lang="nl-NL" dirty="0" err="1"/>
              <a:t>neuro-oncologie</a:t>
            </a:r>
            <a:r>
              <a:rPr lang="nl-NL" dirty="0"/>
              <a:t>  tegen?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800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1B40A3E3-8555-494E-BEFF-CAFD08A20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8350" y="2246949"/>
            <a:ext cx="8115299" cy="3371685"/>
          </a:xfrm>
          <a:prstGeom prst="rect">
            <a:avLst/>
          </a:prstGeom>
        </p:spPr>
      </p:pic>
      <p:sp>
        <p:nvSpPr>
          <p:cNvPr id="312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br>
              <a:rPr lang="nl-NL" dirty="0"/>
            </a:br>
            <a:r>
              <a:rPr lang="nl-NL" dirty="0"/>
              <a:t>Hoe ziet dit er voor de neuro-oncologie in de praktijk uit?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9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305</Words>
  <Application>Microsoft Macintosh PowerPoint</Application>
  <PresentationFormat>Breedbeeld</PresentationFormat>
  <Paragraphs>75</Paragraphs>
  <Slides>17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Montserrat ExtraLight</vt:lpstr>
      <vt:lpstr>Kantoorthema</vt:lpstr>
      <vt:lpstr>PowerPoint-presentatie</vt:lpstr>
      <vt:lpstr>PowerPoint-presentatie</vt:lpstr>
      <vt:lpstr>Inhoud </vt:lpstr>
      <vt:lpstr>Ontstaan van het beroep verpleegkundig specialist </vt:lpstr>
      <vt:lpstr>De toegevoegde waarde van de verpleegkundig specialist </vt:lpstr>
      <vt:lpstr>Verpleegkundig specialist in de zorg </vt:lpstr>
      <vt:lpstr> Verpleegkundige - verpleegkundig specialist - medisch specialist </vt:lpstr>
      <vt:lpstr>Waar komt u verpleegkundig specialist neuro-oncologie  tegen? </vt:lpstr>
      <vt:lpstr> Hoe ziet dit er voor de neuro-oncologie in de praktijk uit? </vt:lpstr>
      <vt:lpstr>PowerPoint-presentatie</vt:lpstr>
      <vt:lpstr>Gespreksagenda Hersentumoren</vt:lpstr>
      <vt:lpstr>Wat betekent dit nu</vt:lpstr>
      <vt:lpstr>Aan wie stelt u de vraag of legt u uw zorgen neer? </vt:lpstr>
      <vt:lpstr>Maar verpleegkundig specialist doet nog veel meer..    </vt:lpstr>
      <vt:lpstr>Poster presentaties van eigen onderzoek</vt:lpstr>
      <vt:lpstr>PowerPoint-presentatie</vt:lpstr>
      <vt:lpstr>Take home message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Baest - Verhulst, Lea van</dc:creator>
  <cp:lastModifiedBy>Jennifer Gjertsen</cp:lastModifiedBy>
  <cp:revision>49</cp:revision>
  <dcterms:modified xsi:type="dcterms:W3CDTF">2025-04-09T07:47:49Z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1878100431</vt:i4>
  </property>
  <property fmtid="{D5CDD505-2E9C-101B-9397-08002B2CF9AE}" pid="3" name="_NewReviewCycle">
    <vt:lpwstr/>
  </property>
  <property fmtid="{D5CDD505-2E9C-101B-9397-08002B2CF9AE}" pid="4" name="_EmailSubject">
    <vt:lpwstr>PPP publieksdag </vt:lpwstr>
  </property>
  <property fmtid="{D5CDD505-2E9C-101B-9397-08002B2CF9AE}" pid="5" name="_AuthorEmail">
    <vt:lpwstr>l.verhulst@etz.nl</vt:lpwstr>
  </property>
  <property fmtid="{D5CDD505-2E9C-101B-9397-08002B2CF9AE}" pid="6" name="_AuthorEmailDisplayName">
    <vt:lpwstr>Baest - Verhulst, Lea van</vt:lpwstr>
  </property>
  <property fmtid="{D5CDD505-2E9C-101B-9397-08002B2CF9AE}" pid="7" name="_PreviousAdHocReviewCycleID">
    <vt:i4>-1628024018</vt:i4>
  </property>
</Properties>
</file>